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4" r:id="rId2"/>
    <p:sldId id="267" r:id="rId3"/>
    <p:sldId id="561" r:id="rId4"/>
    <p:sldId id="547" r:id="rId5"/>
    <p:sldId id="364" r:id="rId6"/>
    <p:sldId id="556" r:id="rId7"/>
    <p:sldId id="554" r:id="rId8"/>
    <p:sldId id="557" r:id="rId9"/>
    <p:sldId id="555" r:id="rId10"/>
    <p:sldId id="549" r:id="rId11"/>
    <p:sldId id="553" r:id="rId12"/>
    <p:sldId id="550" r:id="rId13"/>
    <p:sldId id="560" r:id="rId14"/>
    <p:sldId id="551" r:id="rId15"/>
    <p:sldId id="552" r:id="rId16"/>
    <p:sldId id="265" r:id="rId17"/>
    <p:sldId id="558" r:id="rId18"/>
    <p:sldId id="5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7"/>
    <p:restoredTop sz="96327"/>
  </p:normalViewPr>
  <p:slideViewPr>
    <p:cSldViewPr snapToGrid="0" snapToObjects="1">
      <p:cViewPr>
        <p:scale>
          <a:sx n="160" d="100"/>
          <a:sy n="1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AF64-BA99-7D4D-8433-9D33995CB070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03588-8B58-504D-8D1F-E4603281B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B711-28A0-804C-9D51-F45529A12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EDC16-F77A-D64E-80ED-281C289CD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FEB-6FD0-EF4D-9BAF-7116F043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F0D3-1F9A-4447-9CC2-615E69F4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E6C-E672-9343-A61F-2408B531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3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2B37-F667-E64D-9F3A-467A5E0C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AB39F-7C05-C345-A5F4-8D5A1E7D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0D0-A5D6-CF4F-848E-E1913B0F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A93D-EE83-1B47-AF19-B70271CD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4FB-74C6-CC4D-B18D-F2F9C795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BB44-9840-B542-851E-ADCC3BD8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D356C-3418-5949-A543-65923D40C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D7415-DA83-B74A-9483-CE48619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AF39-3C1B-7448-9E9E-6A7A1EE7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544B-BCD9-7441-90D6-43CA76D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BD8-2434-104E-855F-41185D99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71E-65DE-344C-B489-41599144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6F22-64BC-F149-B74E-9FA2F0B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6077-44D6-8340-9662-0B2EF6C3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CF84-5D71-0746-8E13-609485F8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386-AA61-A247-91A2-44A865BB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C4DC-4506-A64B-8E49-3F9B5A16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0A0-4A6B-8C41-8406-D4D2D2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8E16-2F8E-D344-9CA4-FCFB353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6E46-353E-154F-9954-6BE1A4B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CF3-2271-DB41-A7CF-46957861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7BF7-A337-854A-8814-93FBDC67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D799-FF91-144C-86EF-CDC982B2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C024D-3B56-1045-B384-3CA1EF1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842BE-B37D-8847-A40F-5A10AEF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E6FF-2AF9-C24B-97C9-6F2D5DB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504-6418-D240-AA70-F0E9011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1477-D1FE-B849-A9D1-74F2978D0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A27A-0939-7C44-AB3B-A9983AFA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EE6E1-42B8-BE47-8F3E-AA6058715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11B4-C43E-CD41-983D-D445B604C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412D2-D02E-4840-A55A-91F329C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D3D4-BDC6-1341-B42E-62F2CCE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97218-846C-AF43-887D-243B575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75D9-337A-CB48-8D95-F9570CD8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493E-7752-4243-9165-B76CE2E6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029-12E8-7E40-83F6-F6E52254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A82A-D672-9F40-A0C3-688EB21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290E-8ECB-3943-84B8-A67F38E5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B42E-8F75-0E4D-AB02-9A956CA2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0042-8C41-A34B-8CDD-0395F671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5172-9222-6B44-863B-4F60C53C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EB60-3FC3-814F-97FA-F8FAE114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D0231-DD2F-3C4A-B754-1B935C1D1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589D-3D46-7144-A448-C2A37D7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8B21-8BED-2947-85A4-CCDD29E0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BAEA-48AB-A04C-B676-02C123E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14E4-74EA-EB41-8321-FCB7D80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3688A-8D7C-524D-9E62-5185A8668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2098-9ECD-7B40-8D09-34A0BF33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2E4DC-6836-9A40-9526-41EAA80E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A188-AF9A-1B4C-9BFC-5893798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D331-F17F-6648-ABA0-D9F4F48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E9C57-F90D-5A4A-BCF3-B4AA5A2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580D-C6C4-E245-8043-7549F936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700E-DDAA-AC41-B390-08E99102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6046-3F15-CE45-B09B-C334AB50652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4B38-2EC0-8F41-B704-E16945F2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25D0-3D2F-7845-802D-3FD7DDCF5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8BB2F-7ABB-8E4E-9DC9-A2D8449D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07 logistic regression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Times" pitchFamily="2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</a:t>
                </a:r>
                <a:r>
                  <a:rPr lang="en-US" sz="3200" b="1" dirty="0"/>
                  <a:t>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</a:t>
                </a:r>
                <a:r>
                  <a:rPr lang="en-US" sz="3200" b="1" dirty="0"/>
                  <a:t>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29144" cy="2513445"/>
              </a:xfrm>
              <a:prstGeom prst="rect">
                <a:avLst/>
              </a:prstGeom>
              <a:blipFill>
                <a:blip r:embed="rId3"/>
                <a:stretch>
                  <a:fillRect l="-4412" t="-3015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26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 are all these?</a:t>
            </a:r>
          </a:p>
        </p:txBody>
      </p:sp>
    </p:spTree>
    <p:extLst>
      <p:ext uri="{BB962C8B-B14F-4D97-AF65-F5344CB8AC3E}">
        <p14:creationId xmlns:p14="http://schemas.microsoft.com/office/powerpoint/2010/main" val="3809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</a:t>
            </a:r>
            <a:r>
              <a:rPr lang="en-US"/>
              <a:t>- ingredients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403496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8BF8C2-C48D-ED48-9564-CF2410B7B90C}"/>
              </a:ext>
            </a:extLst>
          </p:cNvPr>
          <p:cNvSpPr/>
          <p:nvPr/>
        </p:nvSpPr>
        <p:spPr>
          <a:xfrm>
            <a:off x="6929591" y="1604720"/>
            <a:ext cx="269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22D8F-ABA4-674D-9DAA-57877CA482B9}"/>
              </a:ext>
            </a:extLst>
          </p:cNvPr>
          <p:cNvSpPr/>
          <p:nvPr/>
        </p:nvSpPr>
        <p:spPr>
          <a:xfrm>
            <a:off x="6929591" y="2655764"/>
            <a:ext cx="3252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Limited to the range 0-1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FE0C8-3F01-6647-8189-BC34FEECCD09}"/>
              </a:ext>
            </a:extLst>
          </p:cNvPr>
          <p:cNvSpPr/>
          <p:nvPr/>
        </p:nvSpPr>
        <p:spPr>
          <a:xfrm>
            <a:off x="5506124" y="4956259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do I need two indices on the weights?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44733" y="3655513"/>
            <a:ext cx="364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Interpreted as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349674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- ingredients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3429000"/>
            <a:ext cx="5058783" cy="337252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/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Times" pitchFamily="2" charset="0"/>
                      </a:rPr>
                      <m:t> </m:t>
                    </m:r>
                  </m:oMath>
                </a14:m>
                <a:r>
                  <a:rPr lang="en-US" sz="3200" baseline="-25000" dirty="0"/>
                  <a:t>1</a:t>
                </a:r>
                <a:r>
                  <a:rPr lang="en-US" sz="3200" dirty="0"/>
                  <a:t>  =   w</a:t>
                </a:r>
                <a:r>
                  <a:rPr lang="en-US" sz="3200" baseline="-25000" dirty="0"/>
                  <a:t>01</a:t>
                </a:r>
                <a:r>
                  <a:rPr lang="en-US" sz="3200" dirty="0"/>
                  <a:t>   +  w</a:t>
                </a:r>
                <a:r>
                  <a:rPr lang="en-US" sz="3200" baseline="-25000" dirty="0"/>
                  <a:t>1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X</a:t>
                </a:r>
                <a:br>
                  <a:rPr lang="en-US" sz="3200" dirty="0"/>
                </a:br>
                <a:endParaRPr lang="en-US" sz="3200" dirty="0"/>
              </a:p>
              <a:p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C88B1-8FBE-AD48-90F7-57F01B6E3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5" y="1507808"/>
                <a:ext cx="3398687" cy="2489849"/>
              </a:xfrm>
              <a:prstGeom prst="rect">
                <a:avLst/>
              </a:prstGeom>
              <a:blipFill>
                <a:blip r:embed="rId3"/>
                <a:stretch>
                  <a:fillRect l="-4461" t="-3046" r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D79A355-1E10-294B-B1B6-964C3687A75E}"/>
              </a:ext>
            </a:extLst>
          </p:cNvPr>
          <p:cNvSpPr/>
          <p:nvPr/>
        </p:nvSpPr>
        <p:spPr>
          <a:xfrm>
            <a:off x="6929591" y="138928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Interpreted as a probability.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D3EF5-CC99-4D44-84FB-70D1528D725A}"/>
              </a:ext>
            </a:extLst>
          </p:cNvPr>
          <p:cNvSpPr/>
          <p:nvPr/>
        </p:nvSpPr>
        <p:spPr>
          <a:xfrm>
            <a:off x="6629828" y="2278737"/>
            <a:ext cx="4599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y is true, log likelihood should be </a:t>
            </a:r>
          </a:p>
          <a:p>
            <a:pPr algn="ctr"/>
            <a:r>
              <a:rPr lang="en-US" sz="2400" dirty="0"/>
              <a:t>log(p)  </a:t>
            </a:r>
          </a:p>
          <a:p>
            <a:pPr algn="ctr"/>
            <a:r>
              <a:rPr lang="en-US" sz="2400" dirty="0"/>
              <a:t>If y is false, log likelihood should be</a:t>
            </a:r>
          </a:p>
          <a:p>
            <a:pPr algn="ctr"/>
            <a:r>
              <a:rPr lang="en-US" sz="2400" dirty="0"/>
              <a:t>log (1-p)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67207-297C-EE45-BECB-E47CB9C44B41}"/>
              </a:ext>
            </a:extLst>
          </p:cNvPr>
          <p:cNvSpPr/>
          <p:nvPr/>
        </p:nvSpPr>
        <p:spPr>
          <a:xfrm>
            <a:off x="6629828" y="447007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/>
              <p:nvPr/>
            </p:nvSpPr>
            <p:spPr>
              <a:xfrm>
                <a:off x="5484717" y="5358701"/>
                <a:ext cx="6691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LLF ( y, x)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y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 + </m:t>
                        </m:r>
                        <m:r>
                          <m:rPr>
                            <m:nor/>
                          </m:rPr>
                          <a:rPr lang="en-US" sz="2800" dirty="0"/>
                          <m:t>(1- </m:t>
                        </m:r>
                        <m:r>
                          <m:rPr>
                            <m:nor/>
                          </m:rPr>
                          <a:rPr lang="en-US" sz="2800" dirty="0"/>
                          <m:t>yi</m:t>
                        </m:r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  <m:r>
                          <m:rPr>
                            <m:nor/>
                          </m:rPr>
                          <a:rPr lang="en-US" sz="2800" dirty="0"/>
                          <m:t>log</m:t>
                        </m:r>
                        <m:r>
                          <m:rPr>
                            <m:nor/>
                          </m:rPr>
                          <a:rPr lang="en-US" sz="2800" dirty="0"/>
                          <m:t>(1-</m:t>
                        </m:r>
                        <m:r>
                          <m:rPr>
                            <m:nor/>
                          </m:rPr>
                          <a:rPr lang="en-US" sz="2800" dirty="0"/>
                          <m:t>pi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4F6768-4791-EB4B-9157-71F698DE1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17" y="5358701"/>
                <a:ext cx="6691319" cy="523220"/>
              </a:xfrm>
              <a:prstGeom prst="rect">
                <a:avLst/>
              </a:prstGeom>
              <a:blipFill>
                <a:blip r:embed="rId4"/>
                <a:stretch>
                  <a:fillRect l="-2087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0D90BF3-0D38-5E4A-985A-099E6490DBEF}"/>
              </a:ext>
            </a:extLst>
          </p:cNvPr>
          <p:cNvSpPr/>
          <p:nvPr/>
        </p:nvSpPr>
        <p:spPr>
          <a:xfrm>
            <a:off x="5401384" y="6211208"/>
            <a:ext cx="6697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Here y represents my data, p my logistic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63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5019-B61E-3B45-BFE2-CF6745A7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interpretation of logistic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baseline="-25000" dirty="0"/>
                  <a:t>01</a:t>
                </a:r>
                <a:r>
                  <a:rPr lang="en-US" dirty="0"/>
                  <a:t>   +  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T</a:t>
                </a:r>
                <a:r>
                  <a:rPr lang="en-US" dirty="0"/>
                  <a:t> X   =   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C9652-1FE6-F942-96DC-C7FBAAFF6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ACE313-F979-0C48-BB03-7A0013A24372}"/>
              </a:ext>
            </a:extLst>
          </p:cNvPr>
          <p:cNvSpPr/>
          <p:nvPr/>
        </p:nvSpPr>
        <p:spPr>
          <a:xfrm>
            <a:off x="1590117" y="3198167"/>
            <a:ext cx="4328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function of (multivariate)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61AC-95B2-7443-A3BA-93306F4AD106}"/>
              </a:ext>
            </a:extLst>
          </p:cNvPr>
          <p:cNvSpPr/>
          <p:nvPr/>
        </p:nvSpPr>
        <p:spPr>
          <a:xfrm>
            <a:off x="6938563" y="3280552"/>
            <a:ext cx="232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odds in favor of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3E4CC-9437-8449-9554-55E5A190B55F}"/>
              </a:ext>
            </a:extLst>
          </p:cNvPr>
          <p:cNvSpPr/>
          <p:nvPr/>
        </p:nvSpPr>
        <p:spPr>
          <a:xfrm>
            <a:off x="990690" y="4364969"/>
            <a:ext cx="724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might someone like accounting in log-odds terms ?</a:t>
            </a:r>
          </a:p>
        </p:txBody>
      </p:sp>
    </p:spTree>
    <p:extLst>
      <p:ext uri="{BB962C8B-B14F-4D97-AF65-F5344CB8AC3E}">
        <p14:creationId xmlns:p14="http://schemas.microsoft.com/office/powerpoint/2010/main" val="270614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Times" pitchFamily="2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Times" pitchFamily="2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Times" pitchFamily="2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10AF3D-3DC3-0D4B-8377-E9E130B96D87}"/>
              </a:ext>
            </a:extLst>
          </p:cNvPr>
          <p:cNvCxnSpPr/>
          <p:nvPr/>
        </p:nvCxnSpPr>
        <p:spPr>
          <a:xfrm flipV="1">
            <a:off x="1555531" y="2312276"/>
            <a:ext cx="0" cy="277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A7B25-444B-1642-8EEC-662F0272F0B7}"/>
              </a:ext>
            </a:extLst>
          </p:cNvPr>
          <p:cNvCxnSpPr>
            <a:cxnSpLocks/>
          </p:cNvCxnSpPr>
          <p:nvPr/>
        </p:nvCxnSpPr>
        <p:spPr>
          <a:xfrm flipV="1">
            <a:off x="1555531" y="2737945"/>
            <a:ext cx="2433145" cy="2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74AEC-0813-C940-A82B-A7435B6EE4A9}"/>
              </a:ext>
            </a:extLst>
          </p:cNvPr>
          <p:cNvCxnSpPr>
            <a:cxnSpLocks/>
          </p:cNvCxnSpPr>
          <p:nvPr/>
        </p:nvCxnSpPr>
        <p:spPr>
          <a:xfrm flipV="1">
            <a:off x="1555530" y="4545724"/>
            <a:ext cx="3210910" cy="5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8B2C10-6889-8A4F-85FB-1E284ECCB0A3}"/>
              </a:ext>
            </a:extLst>
          </p:cNvPr>
          <p:cNvSpPr/>
          <p:nvPr/>
        </p:nvSpPr>
        <p:spPr>
          <a:xfrm>
            <a:off x="2638097" y="3185674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CBD85-0A44-C848-9C20-033B773472FA}"/>
              </a:ext>
            </a:extLst>
          </p:cNvPr>
          <p:cNvSpPr/>
          <p:nvPr/>
        </p:nvSpPr>
        <p:spPr>
          <a:xfrm>
            <a:off x="3155730" y="3125240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3A893-EE80-1C43-91CB-2121360E49CB}"/>
              </a:ext>
            </a:extLst>
          </p:cNvPr>
          <p:cNvSpPr/>
          <p:nvPr/>
        </p:nvSpPr>
        <p:spPr>
          <a:xfrm>
            <a:off x="2892973" y="3346067"/>
            <a:ext cx="134006" cy="1208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AB92B-6913-0945-AB65-CA8096570D55}"/>
              </a:ext>
            </a:extLst>
          </p:cNvPr>
          <p:cNvSpPr/>
          <p:nvPr/>
        </p:nvSpPr>
        <p:spPr>
          <a:xfrm>
            <a:off x="1358462" y="29938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8DFEFE-8902-BE4B-BA86-8598370D06B9}"/>
              </a:ext>
            </a:extLst>
          </p:cNvPr>
          <p:cNvSpPr/>
          <p:nvPr/>
        </p:nvSpPr>
        <p:spPr>
          <a:xfrm>
            <a:off x="3995672" y="442485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E2DE9-271A-2C4E-A43A-40B8EDFD39A9}"/>
              </a:ext>
            </a:extLst>
          </p:cNvPr>
          <p:cNvSpPr/>
          <p:nvPr/>
        </p:nvSpPr>
        <p:spPr>
          <a:xfrm>
            <a:off x="1510862" y="3146261"/>
            <a:ext cx="134006" cy="120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7235C-6284-DE42-8CC0-9A34B7B28D19}"/>
              </a:ext>
            </a:extLst>
          </p:cNvPr>
          <p:cNvSpPr/>
          <p:nvPr/>
        </p:nvSpPr>
        <p:spPr>
          <a:xfrm>
            <a:off x="3995672" y="4816365"/>
            <a:ext cx="134006" cy="1208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75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750-8A5A-4048-8175-6462F7A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estimate N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C035-AEDF-AD4F-B2A5-4D2BEF50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43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/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 smtClean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01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1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</a:p>
              <a:p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02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2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3200" dirty="0">
                        <a:latin typeface="Times" pitchFamily="2" charset="0"/>
                      </a:rPr>
                      <m:t>ŷ</m:t>
                    </m:r>
                    <m:r>
                      <a:rPr lang="cy-GB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dirty="0">
                    <a:latin typeface="Times" pitchFamily="2" charset="0"/>
                  </a:rPr>
                  <a:t>  =   w</a:t>
                </a:r>
                <a:r>
                  <a:rPr lang="en-US" sz="3200" baseline="-25000" dirty="0">
                    <a:latin typeface="Times" pitchFamily="2" charset="0"/>
                  </a:rPr>
                  <a:t>03</a:t>
                </a:r>
                <a:r>
                  <a:rPr lang="en-US" sz="3200" dirty="0">
                    <a:latin typeface="Times" pitchFamily="2" charset="0"/>
                  </a:rPr>
                  <a:t>   +  w</a:t>
                </a:r>
                <a:r>
                  <a:rPr lang="en-US" sz="3200" baseline="-25000" dirty="0">
                    <a:latin typeface="Times" pitchFamily="2" charset="0"/>
                  </a:rPr>
                  <a:t>3</a:t>
                </a:r>
                <a:r>
                  <a:rPr lang="en-US" sz="3200" baseline="30000" dirty="0">
                    <a:latin typeface="Times" pitchFamily="2" charset="0"/>
                  </a:rPr>
                  <a:t>T</a:t>
                </a:r>
                <a:r>
                  <a:rPr lang="en-US" sz="3200" dirty="0">
                    <a:latin typeface="Times" pitchFamily="2" charset="0"/>
                  </a:rPr>
                  <a:t> X</a:t>
                </a:r>
                <a:br>
                  <a:rPr lang="en-US" sz="3200" dirty="0">
                    <a:latin typeface="Times" pitchFamily="2" charset="0"/>
                  </a:rPr>
                </a:br>
                <a:endParaRPr lang="en-US" sz="3200" dirty="0">
                  <a:latin typeface="Times" pitchFamily="2" charset="0"/>
                </a:endParaRPr>
              </a:p>
              <a:p>
                <a:r>
                  <a:rPr lang="en-US" sz="3200" dirty="0" err="1">
                    <a:latin typeface="Times" pitchFamily="2" charset="0"/>
                  </a:rPr>
                  <a:t>p</a:t>
                </a:r>
                <a:r>
                  <a:rPr lang="en-US" sz="3200" baseline="-25000" dirty="0" err="1">
                    <a:latin typeface="Times" pitchFamily="2" charset="0"/>
                  </a:rPr>
                  <a:t>j</a:t>
                </a:r>
                <a:r>
                  <a:rPr lang="en-US" sz="3200" dirty="0">
                    <a:latin typeface="Times" pitchFamily="2" charset="0"/>
                  </a:rPr>
                  <a:t>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a:rPr lang="en-US" sz="3200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br>
                  <a:rPr lang="en-US" dirty="0">
                    <a:latin typeface="Times" pitchFamily="2" charset="0"/>
                  </a:rPr>
                </a:b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533EC-239C-A24F-9C4C-239E879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73" y="1949242"/>
                <a:ext cx="3666388" cy="4492705"/>
              </a:xfrm>
              <a:prstGeom prst="rect">
                <a:avLst/>
              </a:prstGeom>
              <a:blipFill>
                <a:blip r:embed="rId2"/>
                <a:stretch>
                  <a:fillRect l="-4152" t="-1690" r="-3114" b="-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C5D7C-C71F-2248-A07C-B8BD8E1B6A74}"/>
              </a:ext>
            </a:extLst>
          </p:cNvPr>
          <p:cNvSpPr/>
          <p:nvPr/>
        </p:nvSpPr>
        <p:spPr>
          <a:xfrm>
            <a:off x="1075329" y="2046164"/>
            <a:ext cx="52797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class with the highest probability is</a:t>
            </a:r>
          </a:p>
          <a:p>
            <a:r>
              <a:rPr lang="en-US" sz="2400" dirty="0"/>
              <a:t>chosen as the predicted class label.</a:t>
            </a:r>
          </a:p>
          <a:p>
            <a:endParaRPr lang="en-US" sz="2400" dirty="0"/>
          </a:p>
          <a:p>
            <a:r>
              <a:rPr lang="en-US" sz="2400" dirty="0"/>
              <a:t>Since these are linear functions of X, the </a:t>
            </a:r>
          </a:p>
          <a:p>
            <a:r>
              <a:rPr lang="en-US" sz="2400" dirty="0"/>
              <a:t>decision boundaries are linear.</a:t>
            </a:r>
          </a:p>
          <a:p>
            <a:endParaRPr lang="en-US" sz="2400" dirty="0"/>
          </a:p>
          <a:p>
            <a:r>
              <a:rPr lang="en-US" sz="2400" dirty="0"/>
              <a:t>But, thankfully, the loss term pays more </a:t>
            </a:r>
          </a:p>
          <a:p>
            <a:r>
              <a:rPr lang="en-US" sz="2400" dirty="0"/>
              <a:t>attention to the boundary.</a:t>
            </a:r>
          </a:p>
        </p:txBody>
      </p:sp>
    </p:spTree>
    <p:extLst>
      <p:ext uri="{BB962C8B-B14F-4D97-AF65-F5344CB8AC3E}">
        <p14:creationId xmlns:p14="http://schemas.microsoft.com/office/powerpoint/2010/main" val="304167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 err="1"/>
              <a:t>jc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3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85EB-BB50-7347-A941-C2C8BAE5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AA06-3A14-C545-8F49-594B2BD9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classification (categories A, B, C given data D)</a:t>
            </a:r>
          </a:p>
          <a:p>
            <a:pPr marL="0" indent="0">
              <a:buNone/>
            </a:pPr>
            <a:r>
              <a:rPr lang="en-US" dirty="0"/>
              <a:t>When you have a </a:t>
            </a:r>
            <a:r>
              <a:rPr lang="en-US" b="1" dirty="0"/>
              <a:t>probability model</a:t>
            </a:r>
            <a:r>
              <a:rPr lang="en-US" dirty="0"/>
              <a:t> for observations.</a:t>
            </a:r>
          </a:p>
          <a:p>
            <a:pPr marL="0" indent="0">
              <a:buNone/>
            </a:pPr>
            <a:r>
              <a:rPr lang="en-US" dirty="0"/>
              <a:t>(Probability model is jargon for a set of outcomes and numbers for all their probabilities)</a:t>
            </a:r>
          </a:p>
          <a:p>
            <a:pPr marL="0" indent="0">
              <a:buNone/>
            </a:pPr>
            <a:r>
              <a:rPr lang="en-US" dirty="0"/>
              <a:t>P(D|A) , P(D|B), and P(D|C) are known.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∈ {1, . . . , K}  out of D kinds of observation</a:t>
            </a:r>
          </a:p>
          <a:p>
            <a:pPr marL="0" indent="0">
              <a:buNone/>
            </a:pPr>
            <a:r>
              <a:rPr lang="en-US" dirty="0"/>
              <a:t>y = {1, . . . , C}  out of C classes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US" baseline="-25000" dirty="0"/>
              <a:t>c  </a:t>
            </a:r>
            <a:r>
              <a:rPr lang="en-US" dirty="0"/>
              <a:t>= (prior) </a:t>
            </a:r>
            <a:r>
              <a:rPr lang="en-US" dirty="0" err="1"/>
              <a:t>probaiblities</a:t>
            </a:r>
            <a:r>
              <a:rPr lang="en-US" dirty="0"/>
              <a:t> of classes </a:t>
            </a:r>
          </a:p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 = c, </a:t>
            </a:r>
            <a:r>
              <a:rPr lang="el-GR" dirty="0"/>
              <a:t>θ) </a:t>
            </a:r>
            <a:r>
              <a:rPr lang="en-US" dirty="0"/>
              <a:t> =   𝚷    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|y = c, </a:t>
            </a:r>
            <a:r>
              <a:rPr lang="el-GR" dirty="0"/>
              <a:t>θ</a:t>
            </a:r>
            <a:r>
              <a:rPr lang="en-US" baseline="-25000" dirty="0"/>
              <a:t>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1766A7-F676-4C45-B945-41CFDD774458}"/>
              </a:ext>
            </a:extLst>
          </p:cNvPr>
          <p:cNvSpPr txBox="1">
            <a:spLocks/>
          </p:cNvSpPr>
          <p:nvPr/>
        </p:nvSpPr>
        <p:spPr>
          <a:xfrm>
            <a:off x="838200" y="1353098"/>
            <a:ext cx="10103069" cy="268287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Called naïve because the probabilities of the features are assumed to be independent.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would correlated features generally do?</a:t>
            </a:r>
          </a:p>
          <a:p>
            <a:pPr marL="0" indent="0">
              <a:buNone/>
            </a:pPr>
            <a:r>
              <a:rPr lang="en-US" dirty="0"/>
              <a:t>This is very much like our dice problem, and lends itself to simple bag-of-words models.</a:t>
            </a:r>
          </a:p>
        </p:txBody>
      </p:sp>
    </p:spTree>
    <p:extLst>
      <p:ext uri="{BB962C8B-B14F-4D97-AF65-F5344CB8AC3E}">
        <p14:creationId xmlns:p14="http://schemas.microsoft.com/office/powerpoint/2010/main" val="132953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BE3E-9B77-004D-8DFC-D30540DD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57E4-FB46-B245-8A5F-1B725EFD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 properties of bivariate normal.</a:t>
            </a:r>
          </a:p>
          <a:p>
            <a:r>
              <a:rPr lang="en-US" dirty="0"/>
              <a:t>2  PENGUINS   linear regression, decision boundary</a:t>
            </a:r>
          </a:p>
          <a:p>
            <a:r>
              <a:rPr lang="en-US" dirty="0"/>
              <a:t>3   PENGUINS  </a:t>
            </a:r>
            <a:r>
              <a:rPr lang="en-US" dirty="0" err="1"/>
              <a:t>logisitic</a:t>
            </a:r>
            <a:r>
              <a:rPr lang="en-US" dirty="0"/>
              <a:t> regression, decision boundary</a:t>
            </a:r>
          </a:p>
          <a:p>
            <a:r>
              <a:rPr lang="en-US" dirty="0"/>
              <a:t>4   PENGUINS  quadratic decision boundary</a:t>
            </a:r>
          </a:p>
          <a:p>
            <a:r>
              <a:rPr lang="en-US" dirty="0"/>
              <a:t>5   PENGUINS </a:t>
            </a:r>
            <a:r>
              <a:rPr lang="en-US" dirty="0" err="1"/>
              <a:t>classificiation</a:t>
            </a:r>
            <a:r>
              <a:rPr lang="en-US" dirty="0"/>
              <a:t>/ confusion (any of the three above)</a:t>
            </a:r>
          </a:p>
          <a:p>
            <a:r>
              <a:rPr lang="en-US" dirty="0"/>
              <a:t>6   SPAM Score four messages for spam likelihood</a:t>
            </a:r>
          </a:p>
          <a:p>
            <a:r>
              <a:rPr lang="en-US" dirty="0"/>
              <a:t>7   SPAM Histogram of spam scores for the training corpus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466-FDAE-AA47-8A41-C9D4E5E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Galton height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C6B66-ED25-5D4A-8D31-C68C3F6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25" y="1011219"/>
            <a:ext cx="8406276" cy="560418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0B207-7394-024B-B058-F76F7675A815}"/>
              </a:ext>
            </a:extLst>
          </p:cNvPr>
          <p:cNvSpPr/>
          <p:nvPr/>
        </p:nvSpPr>
        <p:spPr>
          <a:xfrm>
            <a:off x="8214687" y="1905506"/>
            <a:ext cx="30405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Linear regression on </a:t>
            </a:r>
          </a:p>
          <a:p>
            <a:r>
              <a:rPr lang="en-US" sz="2400" dirty="0"/>
              <a:t>indicator variables..</a:t>
            </a:r>
          </a:p>
          <a:p>
            <a:r>
              <a:rPr lang="en-US" sz="2400" dirty="0"/>
              <a:t>not the best we can do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60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FD1B-234A-D948-88E0-925C7A24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5105A-D51E-0245-8629-FC4404C9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1E7E-5466-E54A-B74F-27058540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Logistic regression on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388D-B77D-9D44-B86D-EC656140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3" y="666974"/>
            <a:ext cx="9201822" cy="6134548"/>
          </a:xfrm>
        </p:spPr>
      </p:pic>
    </p:spTree>
    <p:extLst>
      <p:ext uri="{BB962C8B-B14F-4D97-AF65-F5344CB8AC3E}">
        <p14:creationId xmlns:p14="http://schemas.microsoft.com/office/powerpoint/2010/main" val="218680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C5786-DD46-5D49-873F-B98FCC312876}"/>
              </a:ext>
            </a:extLst>
          </p:cNvPr>
          <p:cNvSpPr/>
          <p:nvPr/>
        </p:nvSpPr>
        <p:spPr>
          <a:xfrm>
            <a:off x="7442322" y="553298"/>
            <a:ext cx="339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  =  g(w</a:t>
            </a:r>
            <a:r>
              <a:rPr lang="en-US" baseline="-25000" dirty="0"/>
              <a:t>0</a:t>
            </a:r>
            <a:r>
              <a:rPr lang="en-US" dirty="0"/>
              <a:t>   + 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</a:t>
            </a:r>
            <a:r>
              <a:rPr lang="en-US" b="1" dirty="0"/>
              <a:t>X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17F3B-388A-AC4B-9D69-A1FC9FB06785}"/>
              </a:ext>
            </a:extLst>
          </p:cNvPr>
          <p:cNvSpPr/>
          <p:nvPr/>
        </p:nvSpPr>
        <p:spPr>
          <a:xfrm>
            <a:off x="7442322" y="1348092"/>
            <a:ext cx="400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Nonlinear function; “activation function”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C32D-C34C-714E-9DB8-EAB3AA2E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C323-DD2F-9D4F-9260-2F6F5DC5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6" y="1366345"/>
            <a:ext cx="8353207" cy="54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4C7C-F634-6B48-B2ED-E43593F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on class label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FF92-841F-C14A-8317-2A9AE14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7103"/>
            <a:ext cx="8986345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7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732</Words>
  <Application>Microsoft Macintosh PowerPoint</Application>
  <PresentationFormat>Widescreen</PresentationFormat>
  <Paragraphs>105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07 logistic regression</vt:lpstr>
      <vt:lpstr>Linear regression on Galton height data</vt:lpstr>
      <vt:lpstr>PowerPoint Presentation</vt:lpstr>
      <vt:lpstr>Logistic regression on Galton height data</vt:lpstr>
      <vt:lpstr>PowerPoint Presentation</vt:lpstr>
      <vt:lpstr>SSE loss function for Galton height data</vt:lpstr>
      <vt:lpstr>Linear regression on class label</vt:lpstr>
      <vt:lpstr>Logistic loss function on Galton height data</vt:lpstr>
      <vt:lpstr>Logistic regression on class label</vt:lpstr>
      <vt:lpstr>Logistic regression - ingredients</vt:lpstr>
      <vt:lpstr>Logistic regression - ingredients</vt:lpstr>
      <vt:lpstr>Logistic regression - ingredients</vt:lpstr>
      <vt:lpstr>Odds interpretation of logistic function</vt:lpstr>
      <vt:lpstr>Generalize to estimate N probabilities </vt:lpstr>
      <vt:lpstr>Generalize to estimate N probabilities </vt:lpstr>
      <vt:lpstr>Naïve Bayesian Classifier</vt:lpstr>
      <vt:lpstr>Naïve Bayesian Classifier</vt:lpstr>
      <vt:lpstr>HW2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9</cp:revision>
  <dcterms:created xsi:type="dcterms:W3CDTF">2022-04-08T01:39:59Z</dcterms:created>
  <dcterms:modified xsi:type="dcterms:W3CDTF">2022-04-12T14:29:08Z</dcterms:modified>
</cp:coreProperties>
</file>